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86800" cy="30279975"/>
  <p:notesSz cx="6794500" cy="9906000"/>
  <p:defaultTextStyle>
    <a:defPPr>
      <a:defRPr lang="de-DE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3E5"/>
    <a:srgbClr val="CC9900"/>
    <a:srgbClr val="FFCC00"/>
    <a:srgbClr val="FF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40" d="100"/>
          <a:sy n="40" d="100"/>
        </p:scale>
        <p:origin x="-1056" y="-58"/>
      </p:cViewPr>
      <p:guideLst>
        <p:guide orient="horz" pos="9537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5EC45-41AA-4F82-A7FD-0D188A699375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85975" y="742950"/>
            <a:ext cx="262255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95205-D4E5-4431-AD50-35F64CC07D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34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5205-D4E5-4431-AD50-35F64CC07DB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377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48E-588F-4983-8459-2AD8D8ABD75C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0A47-7287-47F2-9F88-FB562C2A64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27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48E-588F-4983-8459-2AD8D8ABD75C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0A47-7287-47F2-9F88-FB562C2A64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243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6264736" y="5355072"/>
            <a:ext cx="11254060" cy="11407560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2553" y="5355072"/>
            <a:ext cx="33405737" cy="11407560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48E-588F-4983-8459-2AD8D8ABD75C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0A47-7287-47F2-9F88-FB562C2A64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78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48E-588F-4983-8459-2AD8D8ABD75C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0A47-7287-47F2-9F88-FB562C2A64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49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48E-588F-4983-8459-2AD8D8ABD75C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0A47-7287-47F2-9F88-FB562C2A64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02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2554" y="31198189"/>
            <a:ext cx="22329898" cy="882324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188899" y="31198189"/>
            <a:ext cx="22329898" cy="882324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48E-588F-4983-8459-2AD8D8ABD75C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0A47-7287-47F2-9F88-FB562C2A64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159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69340" y="9602677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0864198" y="9602677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48E-588F-4983-8459-2AD8D8ABD75C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0A47-7287-47F2-9F88-FB562C2A64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6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48E-588F-4983-8459-2AD8D8ABD75C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0A47-7287-47F2-9F88-FB562C2A64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8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48E-588F-4983-8459-2AD8D8ABD75C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0A47-7287-47F2-9F88-FB562C2A64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80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69341" y="6336367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48E-588F-4983-8459-2AD8D8ABD75C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0A47-7287-47F2-9F88-FB562C2A64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78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48E-588F-4983-8459-2AD8D8ABD75C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0A47-7287-47F2-9F88-FB562C2A64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513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9340" y="7065330"/>
            <a:ext cx="19248120" cy="19983384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69340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F548E-588F-4983-8459-2AD8D8ABD75C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307157" y="28065053"/>
            <a:ext cx="6772487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5327207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F0A47-7287-47F2-9F88-FB562C2A64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>
          <a:xfrm>
            <a:off x="540000" y="360000"/>
            <a:ext cx="20448218" cy="2808312"/>
          </a:xfrm>
          <a:prstGeom prst="rect">
            <a:avLst/>
          </a:prstGeom>
          <a:solidFill>
            <a:srgbClr val="F2F3E5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/>
          <p:cNvSpPr/>
          <p:nvPr/>
        </p:nvSpPr>
        <p:spPr>
          <a:xfrm>
            <a:off x="551838" y="20252555"/>
            <a:ext cx="20448218" cy="1303099"/>
          </a:xfrm>
          <a:prstGeom prst="rect">
            <a:avLst/>
          </a:prstGeom>
          <a:solidFill>
            <a:srgbClr val="F2F3E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530760" y="7537359"/>
            <a:ext cx="9900000" cy="1303099"/>
          </a:xfrm>
          <a:prstGeom prst="rect">
            <a:avLst/>
          </a:prstGeom>
          <a:solidFill>
            <a:srgbClr val="F2F3E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217" y="450355"/>
            <a:ext cx="18506055" cy="266429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de-DE" sz="9000" b="1" dirty="0" smtClean="0">
                <a:latin typeface="Frutiger LT Com 45 Light" panose="020B0303030504020204" pitchFamily="34" charset="0"/>
                <a:cs typeface="Arial" panose="020B0604020202020204" pitchFamily="34" charset="0"/>
              </a:rPr>
              <a:t>Heizungs-Check</a:t>
            </a:r>
            <a:br>
              <a:rPr lang="de-DE" sz="9000" b="1" dirty="0" smtClean="0">
                <a:latin typeface="Frutiger LT Com 45 Light" panose="020B0303030504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latin typeface="Frutiger LT Com 45 Light" panose="020B0303030504020204" pitchFamily="34" charset="0"/>
                <a:cs typeface="Arial" panose="020B0604020202020204" pitchFamily="34" charset="0"/>
              </a:rPr>
              <a:t>Effizient heizen und Kosten sparen!</a:t>
            </a:r>
            <a:endParaRPr lang="de-DE" sz="3600" b="1" dirty="0">
              <a:latin typeface="Frutiger LT Com 45 Light" panose="020B0303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551838" y="378347"/>
            <a:ext cx="20448218" cy="2808312"/>
            <a:chOff x="551838" y="378347"/>
            <a:chExt cx="20448218" cy="2808312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551838" y="378347"/>
              <a:ext cx="20448218" cy="0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551838" y="3186659"/>
              <a:ext cx="20448218" cy="0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hteck 37"/>
          <p:cNvSpPr/>
          <p:nvPr/>
        </p:nvSpPr>
        <p:spPr>
          <a:xfrm>
            <a:off x="530760" y="3546699"/>
            <a:ext cx="9900000" cy="1303099"/>
          </a:xfrm>
          <a:prstGeom prst="rect">
            <a:avLst/>
          </a:prstGeom>
          <a:solidFill>
            <a:srgbClr val="F2F3E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540000" y="3546699"/>
            <a:ext cx="9900000" cy="3600400"/>
          </a:xfrm>
          <a:prstGeom prst="rect">
            <a:avLst/>
          </a:prstGeom>
          <a:noFill/>
          <a:ln w="889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55600">
              <a:buFont typeface="Arial" panose="020B0604020202020204" pitchFamily="34" charset="0"/>
              <a:buChar char="•"/>
            </a:pPr>
            <a:endParaRPr lang="de-DE" sz="3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55600">
              <a:buFont typeface="Arial" panose="020B0604020202020204" pitchFamily="34" charset="0"/>
              <a:buChar char="•"/>
            </a:pPr>
            <a:endParaRPr lang="de-DE" sz="3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55600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556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de-DE" sz="3000" dirty="0" smtClean="0"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rPr>
              <a:t>Neutrales und umfassendes Prüfverfahren für alle</a:t>
            </a:r>
            <a:br>
              <a:rPr lang="de-DE" sz="3000" dirty="0" smtClean="0"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rPr>
            </a:br>
            <a:r>
              <a:rPr lang="de-DE" sz="3000" dirty="0" smtClean="0"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rPr>
              <a:t>Arten von Heizungsanlagen</a:t>
            </a:r>
          </a:p>
          <a:p>
            <a:pPr marL="457200" indent="-355600">
              <a:spcBef>
                <a:spcPts val="6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de-DE" sz="3000" dirty="0" smtClean="0"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rPr>
              <a:t>Ganzheitliche Systembewertung</a:t>
            </a:r>
          </a:p>
          <a:p>
            <a:pPr marL="457200" indent="-355600">
              <a:spcBef>
                <a:spcPts val="6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de-DE" sz="3000" dirty="0" smtClean="0"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rPr>
              <a:t>Die Prüfung ist freiwillig und ohne Verpflichtungen</a:t>
            </a:r>
            <a:endParaRPr lang="de-DE" sz="3000" dirty="0">
              <a:solidFill>
                <a:schemeClr val="tx1"/>
              </a:solidFill>
              <a:latin typeface="Frutiger LT Com 45 Light" panose="020B0303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uppieren 45"/>
          <p:cNvGrpSpPr/>
          <p:nvPr/>
        </p:nvGrpSpPr>
        <p:grpSpPr>
          <a:xfrm>
            <a:off x="11050770" y="12015016"/>
            <a:ext cx="9932542" cy="7768480"/>
            <a:chOff x="596240" y="3739772"/>
            <a:chExt cx="10013404" cy="6389198"/>
          </a:xfrm>
        </p:grpSpPr>
        <p:sp>
          <p:nvSpPr>
            <p:cNvPr id="47" name="Rechteck 46"/>
            <p:cNvSpPr/>
            <p:nvPr/>
          </p:nvSpPr>
          <p:spPr>
            <a:xfrm>
              <a:off x="596240" y="3771107"/>
              <a:ext cx="9980597" cy="1071736"/>
            </a:xfrm>
            <a:prstGeom prst="rect">
              <a:avLst/>
            </a:prstGeom>
            <a:solidFill>
              <a:srgbClr val="F2F3E5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/>
            <p:cNvSpPr/>
            <p:nvPr/>
          </p:nvSpPr>
          <p:spPr>
            <a:xfrm>
              <a:off x="629048" y="3739772"/>
              <a:ext cx="9980596" cy="6389198"/>
            </a:xfrm>
            <a:prstGeom prst="rect">
              <a:avLst/>
            </a:prstGeom>
            <a:noFill/>
            <a:ln w="889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de-DE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de-DE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2400"/>
                </a:spcBef>
              </a:pPr>
              <a:r>
                <a:rPr lang="de-DE" sz="3000" dirty="0" smtClean="0">
                  <a:solidFill>
                    <a:schemeClr val="tx1"/>
                  </a:solidFill>
                  <a:latin typeface="Frutiger LT Com 45 Light" panose="020B0303030504020204" pitchFamily="34" charset="0"/>
                  <a:cs typeface="Arial" panose="020B0604020202020204" pitchFamily="34" charset="0"/>
                </a:rPr>
                <a:t>Fachmann suchen und Vor-Ort-Termin</a:t>
              </a:r>
              <a:br>
                <a:rPr lang="de-DE" sz="3000" dirty="0" smtClean="0">
                  <a:solidFill>
                    <a:schemeClr val="tx1"/>
                  </a:solidFill>
                  <a:latin typeface="Frutiger LT Com 45 Light" panose="020B0303030504020204" pitchFamily="34" charset="0"/>
                  <a:cs typeface="Arial" panose="020B0604020202020204" pitchFamily="34" charset="0"/>
                </a:rPr>
              </a:br>
              <a:r>
                <a:rPr lang="de-DE" sz="3000" dirty="0" smtClean="0">
                  <a:solidFill>
                    <a:schemeClr val="tx1"/>
                  </a:solidFill>
                  <a:latin typeface="Frutiger LT Com 45 Light" panose="020B0303030504020204" pitchFamily="34" charset="0"/>
                  <a:cs typeface="Arial" panose="020B0604020202020204" pitchFamily="34" charset="0"/>
                </a:rPr>
                <a:t>(Dauer ca</a:t>
              </a:r>
              <a:r>
                <a:rPr lang="de-DE" sz="3000" dirty="0">
                  <a:solidFill>
                    <a:schemeClr val="tx1"/>
                  </a:solidFill>
                  <a:latin typeface="Frutiger LT Com 45 Light" panose="020B0303030504020204" pitchFamily="34" charset="0"/>
                  <a:cs typeface="Arial" panose="020B0604020202020204" pitchFamily="34" charset="0"/>
                </a:rPr>
                <a:t>. 1 Stunde</a:t>
              </a:r>
              <a:r>
                <a:rPr lang="de-DE" sz="3000" dirty="0" smtClean="0">
                  <a:solidFill>
                    <a:schemeClr val="tx1"/>
                  </a:solidFill>
                  <a:latin typeface="Frutiger LT Com 45 Light" panose="020B0303030504020204" pitchFamily="34" charset="0"/>
                  <a:cs typeface="Arial" panose="020B0604020202020204" pitchFamily="34" charset="0"/>
                </a:rPr>
                <a:t>) vereinbaren</a:t>
              </a:r>
            </a:p>
            <a:p>
              <a:pPr algn="ctr"/>
              <a:endParaRPr lang="de-DE" sz="4000" dirty="0"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de-DE" sz="3000" dirty="0" smtClean="0">
                  <a:solidFill>
                    <a:schemeClr val="tx1"/>
                  </a:solidFill>
                  <a:latin typeface="Frutiger LT Com 45 Light" panose="020B0303030504020204" pitchFamily="34" charset="0"/>
                  <a:cs typeface="Arial" panose="020B0604020202020204" pitchFamily="34" charset="0"/>
                </a:rPr>
                <a:t>Prüfung der kompletten Heizungsanlage</a:t>
              </a:r>
              <a:br>
                <a:rPr lang="de-DE" sz="3000" dirty="0" smtClean="0">
                  <a:solidFill>
                    <a:schemeClr val="tx1"/>
                  </a:solidFill>
                  <a:latin typeface="Frutiger LT Com 45 Light" panose="020B0303030504020204" pitchFamily="34" charset="0"/>
                  <a:cs typeface="Arial" panose="020B0604020202020204" pitchFamily="34" charset="0"/>
                </a:rPr>
              </a:br>
              <a:r>
                <a:rPr lang="de-DE" sz="3000" dirty="0" smtClean="0">
                  <a:solidFill>
                    <a:schemeClr val="tx1"/>
                  </a:solidFill>
                  <a:latin typeface="Frutiger LT Com 45 Light" panose="020B0303030504020204" pitchFamily="34" charset="0"/>
                  <a:cs typeface="Arial" panose="020B0604020202020204" pitchFamily="34" charset="0"/>
                </a:rPr>
                <a:t>vom Wärmeerzeuger bis zur Wärmeverteilung </a:t>
              </a:r>
            </a:p>
            <a:p>
              <a:pPr algn="ctr"/>
              <a:endParaRPr lang="de-DE" sz="4000" dirty="0"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de-DE" sz="3000" dirty="0" smtClean="0">
                  <a:solidFill>
                    <a:schemeClr val="tx1"/>
                  </a:solidFill>
                  <a:latin typeface="Frutiger LT Com 45 Light" panose="020B0303030504020204" pitchFamily="34" charset="0"/>
                  <a:cs typeface="Arial" panose="020B0604020202020204" pitchFamily="34" charset="0"/>
                </a:rPr>
                <a:t>Bewertung der Qualität der</a:t>
              </a:r>
              <a:br>
                <a:rPr lang="de-DE" sz="3000" dirty="0" smtClean="0">
                  <a:solidFill>
                    <a:schemeClr val="tx1"/>
                  </a:solidFill>
                  <a:latin typeface="Frutiger LT Com 45 Light" panose="020B0303030504020204" pitchFamily="34" charset="0"/>
                  <a:cs typeface="Arial" panose="020B0604020202020204" pitchFamily="34" charset="0"/>
                </a:rPr>
              </a:br>
              <a:r>
                <a:rPr lang="de-DE" sz="3000" dirty="0" smtClean="0">
                  <a:solidFill>
                    <a:schemeClr val="tx1"/>
                  </a:solidFill>
                  <a:latin typeface="Frutiger LT Com 45 Light" panose="020B0303030504020204" pitchFamily="34" charset="0"/>
                  <a:cs typeface="Arial" panose="020B0604020202020204" pitchFamily="34" charset="0"/>
                </a:rPr>
                <a:t>einzelnen Anlagenkomponenten</a:t>
              </a:r>
            </a:p>
            <a:p>
              <a:pPr algn="ctr"/>
              <a:endParaRPr lang="de-DE" sz="4000" dirty="0"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de-DE" sz="3000" dirty="0">
                  <a:solidFill>
                    <a:schemeClr val="tx1"/>
                  </a:solidFill>
                  <a:latin typeface="Frutiger LT Com 45 Light" panose="020B0303030504020204" pitchFamily="34" charset="0"/>
                  <a:cs typeface="Arial" panose="020B0604020202020204" pitchFamily="34" charset="0"/>
                </a:rPr>
                <a:t>Erstellung </a:t>
              </a:r>
              <a:r>
                <a:rPr lang="de-DE" sz="3000" dirty="0" smtClean="0">
                  <a:solidFill>
                    <a:schemeClr val="tx1"/>
                  </a:solidFill>
                  <a:latin typeface="Frutiger LT Com 45 Light" panose="020B0303030504020204" pitchFamily="34" charset="0"/>
                  <a:cs typeface="Arial" panose="020B0604020202020204" pitchFamily="34" charset="0"/>
                </a:rPr>
                <a:t>eines standardisiertes Prüfprotokolls</a:t>
              </a:r>
              <a:br>
                <a:rPr lang="de-DE" sz="3000" dirty="0" smtClean="0">
                  <a:solidFill>
                    <a:schemeClr val="tx1"/>
                  </a:solidFill>
                  <a:latin typeface="Frutiger LT Com 45 Light" panose="020B0303030504020204" pitchFamily="34" charset="0"/>
                  <a:cs typeface="Arial" panose="020B0604020202020204" pitchFamily="34" charset="0"/>
                </a:rPr>
              </a:br>
              <a:r>
                <a:rPr lang="de-DE" sz="3000" dirty="0" smtClean="0">
                  <a:solidFill>
                    <a:schemeClr val="tx1"/>
                  </a:solidFill>
                  <a:latin typeface="Frutiger LT Com 45 Light" panose="020B0303030504020204" pitchFamily="34" charset="0"/>
                  <a:cs typeface="Arial" panose="020B0604020202020204" pitchFamily="34" charset="0"/>
                </a:rPr>
                <a:t>zur </a:t>
              </a:r>
              <a:r>
                <a:rPr lang="de-DE" sz="3000" dirty="0">
                  <a:solidFill>
                    <a:schemeClr val="tx1"/>
                  </a:solidFill>
                  <a:latin typeface="Frutiger LT Com 45 Light" panose="020B0303030504020204" pitchFamily="34" charset="0"/>
                  <a:cs typeface="Arial" panose="020B0604020202020204" pitchFamily="34" charset="0"/>
                </a:rPr>
                <a:t>Gesamtbewertung der </a:t>
              </a:r>
              <a:r>
                <a:rPr lang="de-DE" sz="3000" dirty="0" smtClean="0">
                  <a:solidFill>
                    <a:schemeClr val="tx1"/>
                  </a:solidFill>
                  <a:latin typeface="Frutiger LT Com 45 Light" panose="020B0303030504020204" pitchFamily="34" charset="0"/>
                  <a:cs typeface="Arial" panose="020B0604020202020204" pitchFamily="34" charset="0"/>
                </a:rPr>
                <a:t>Anlageneffizienz,</a:t>
              </a:r>
              <a:br>
                <a:rPr lang="de-DE" sz="3000" dirty="0" smtClean="0">
                  <a:solidFill>
                    <a:schemeClr val="tx1"/>
                  </a:solidFill>
                  <a:latin typeface="Frutiger LT Com 45 Light" panose="020B0303030504020204" pitchFamily="34" charset="0"/>
                  <a:cs typeface="Arial" panose="020B0604020202020204" pitchFamily="34" charset="0"/>
                </a:rPr>
              </a:br>
              <a:r>
                <a:rPr lang="de-DE" sz="3000" dirty="0" smtClean="0">
                  <a:solidFill>
                    <a:schemeClr val="tx1"/>
                  </a:solidFill>
                  <a:latin typeface="Frutiger LT Com 45 Light" panose="020B0303030504020204" pitchFamily="34" charset="0"/>
                  <a:cs typeface="Arial" panose="020B0604020202020204" pitchFamily="34" charset="0"/>
                </a:rPr>
                <a:t>Beratung </a:t>
              </a:r>
              <a:r>
                <a:rPr lang="de-DE" sz="3000" dirty="0">
                  <a:solidFill>
                    <a:schemeClr val="tx1"/>
                  </a:solidFill>
                  <a:latin typeface="Frutiger LT Com 45 Light" panose="020B0303030504020204" pitchFamily="34" charset="0"/>
                  <a:cs typeface="Arial" panose="020B0604020202020204" pitchFamily="34" charset="0"/>
                </a:rPr>
                <a:t>durch </a:t>
              </a:r>
              <a:r>
                <a:rPr lang="de-DE" sz="3000" dirty="0" smtClean="0">
                  <a:solidFill>
                    <a:schemeClr val="tx1"/>
                  </a:solidFill>
                  <a:latin typeface="Frutiger LT Com 45 Light" panose="020B0303030504020204" pitchFamily="34" charset="0"/>
                  <a:cs typeface="Arial" panose="020B0604020202020204" pitchFamily="34" charset="0"/>
                </a:rPr>
                <a:t>den Fachmann</a:t>
              </a:r>
              <a:endParaRPr lang="de-DE" sz="3000" dirty="0"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endParaRPr>
            </a:p>
            <a:p>
              <a:pPr algn="ctr"/>
              <a:endParaRPr lang="de-DE" sz="3000" dirty="0"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Rechteck 50"/>
          <p:cNvSpPr/>
          <p:nvPr/>
        </p:nvSpPr>
        <p:spPr>
          <a:xfrm>
            <a:off x="530760" y="20252555"/>
            <a:ext cx="20469296" cy="6192687"/>
          </a:xfrm>
          <a:prstGeom prst="rect">
            <a:avLst/>
          </a:prstGeom>
          <a:noFill/>
          <a:ln w="889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/>
            <a:r>
              <a:rPr lang="de-DE" sz="3000" b="1" dirty="0" smtClean="0"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rPr>
              <a:t>Wer führt einen Heizungs-Check durch?</a:t>
            </a:r>
          </a:p>
          <a:p>
            <a:pPr marL="444500">
              <a:spcBef>
                <a:spcPts val="600"/>
              </a:spcBef>
              <a:buClr>
                <a:srgbClr val="92D050"/>
              </a:buClr>
            </a:pPr>
            <a:r>
              <a:rPr lang="de-DE" sz="3000" dirty="0" smtClean="0"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rPr>
              <a:t>Der Check wird von speziell geschulten Fachhandwerkern durchgeführt. Sprechen Sie dazu ihren Sanitär- und Heizungsfachmann oder ihren Schornsteinfeger an. Falls dieser den Check nicht selbst durchführen kann, wird er</a:t>
            </a:r>
            <a:br>
              <a:rPr lang="de-DE" sz="3000" dirty="0" smtClean="0"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rPr>
            </a:br>
            <a:r>
              <a:rPr lang="de-DE" sz="3000" dirty="0" smtClean="0"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rPr>
              <a:t>sie an entsprechende Fachleute weiterleiten.</a:t>
            </a:r>
          </a:p>
          <a:p>
            <a:pPr marL="444500"/>
            <a:endParaRPr lang="de-DE" sz="3000" dirty="0" smtClean="0">
              <a:solidFill>
                <a:schemeClr val="tx1"/>
              </a:solidFill>
              <a:latin typeface="Frutiger LT Com 45 Light" panose="020B0303030504020204" pitchFamily="34" charset="0"/>
              <a:cs typeface="Arial" panose="020B0604020202020204" pitchFamily="34" charset="0"/>
            </a:endParaRPr>
          </a:p>
          <a:p>
            <a:pPr marL="444500"/>
            <a:r>
              <a:rPr lang="de-DE" sz="3000" b="1" dirty="0" smtClean="0"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rPr>
              <a:t>Was kostet ein Heizungs-Check?</a:t>
            </a:r>
          </a:p>
          <a:p>
            <a:pPr marL="444500">
              <a:spcBef>
                <a:spcPts val="600"/>
              </a:spcBef>
              <a:buClr>
                <a:srgbClr val="92D050"/>
              </a:buClr>
            </a:pPr>
            <a:r>
              <a:rPr lang="de-DE" sz="3000" dirty="0"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rPr>
              <a:t>Die Kosten für einen Heizungs-Check hängen vom Prüfumfang ab und liegen für Ein- und Zweifamilienhäuser bei</a:t>
            </a:r>
            <a:br>
              <a:rPr lang="de-DE" sz="3000" dirty="0"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rPr>
            </a:br>
            <a:r>
              <a:rPr lang="de-DE" sz="3000" dirty="0"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rPr>
              <a:t>rund 100 €. 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15806189" y="14494589"/>
            <a:ext cx="421120" cy="3631069"/>
            <a:chOff x="15661952" y="13915851"/>
            <a:chExt cx="421120" cy="3365707"/>
          </a:xfrm>
        </p:grpSpPr>
        <p:sp>
          <p:nvSpPr>
            <p:cNvPr id="64" name="Pfeil nach unten 63"/>
            <p:cNvSpPr/>
            <p:nvPr/>
          </p:nvSpPr>
          <p:spPr>
            <a:xfrm>
              <a:off x="15661952" y="13915851"/>
              <a:ext cx="400800" cy="504056"/>
            </a:xfrm>
            <a:prstGeom prst="downArrow">
              <a:avLst/>
            </a:prstGeom>
            <a:solidFill>
              <a:srgbClr val="92D050"/>
            </a:solidFill>
            <a:ln w="31750">
              <a:solidFill>
                <a:srgbClr val="F2F3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Pfeil nach unten 69"/>
            <p:cNvSpPr/>
            <p:nvPr/>
          </p:nvSpPr>
          <p:spPr>
            <a:xfrm>
              <a:off x="15677192" y="15343157"/>
              <a:ext cx="400800" cy="504056"/>
            </a:xfrm>
            <a:prstGeom prst="downArrow">
              <a:avLst/>
            </a:prstGeom>
            <a:solidFill>
              <a:srgbClr val="92D050"/>
            </a:solidFill>
            <a:ln w="31750">
              <a:solidFill>
                <a:srgbClr val="F2F3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Pfeil nach unten 70"/>
            <p:cNvSpPr/>
            <p:nvPr/>
          </p:nvSpPr>
          <p:spPr>
            <a:xfrm>
              <a:off x="15682272" y="16777502"/>
              <a:ext cx="400800" cy="504056"/>
            </a:xfrm>
            <a:prstGeom prst="downArrow">
              <a:avLst/>
            </a:prstGeom>
            <a:solidFill>
              <a:srgbClr val="92D050"/>
            </a:solidFill>
            <a:ln w="31750">
              <a:solidFill>
                <a:srgbClr val="F2F3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7" name="Rechteck 76"/>
          <p:cNvSpPr/>
          <p:nvPr/>
        </p:nvSpPr>
        <p:spPr>
          <a:xfrm>
            <a:off x="540000" y="7536580"/>
            <a:ext cx="9900000" cy="4172271"/>
          </a:xfrm>
          <a:prstGeom prst="rect">
            <a:avLst/>
          </a:prstGeom>
          <a:noFill/>
          <a:ln w="889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0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55600">
              <a:spcBef>
                <a:spcPts val="24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de-DE" sz="3000" dirty="0" smtClean="0"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Bewertung der energetischem Qualität der gesamten Heizungsanlage</a:t>
            </a:r>
            <a:endParaRPr lang="de-DE" sz="3000" dirty="0">
              <a:solidFill>
                <a:schemeClr val="tx1"/>
              </a:solidFill>
              <a:latin typeface="Frutiger LT Com 45 Light" panose="020B0303030504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355600">
              <a:spcBef>
                <a:spcPts val="6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de-DE" sz="3000" dirty="0" smtClean="0"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rPr>
              <a:t>Auffinden von Schwachstellen</a:t>
            </a:r>
          </a:p>
          <a:p>
            <a:pPr marL="457200" indent="-355600">
              <a:spcBef>
                <a:spcPts val="6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de-DE" sz="3000" dirty="0"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Ermittlung </a:t>
            </a:r>
            <a:r>
              <a:rPr lang="de-DE" sz="3000" dirty="0" smtClean="0"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rPr>
              <a:t>von Handlungsoptionen</a:t>
            </a:r>
          </a:p>
          <a:p>
            <a:pPr marL="457200" indent="-355600">
              <a:spcBef>
                <a:spcPts val="6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de-DE" sz="3000" dirty="0" smtClean="0"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Basis für das </a:t>
            </a:r>
            <a:r>
              <a:rPr lang="de-DE" sz="3000" dirty="0" smtClean="0"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rPr>
              <a:t>Aufzeigen </a:t>
            </a:r>
            <a:r>
              <a:rPr lang="de-DE" sz="3000" dirty="0" smtClean="0"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von Kosteneinsparchancen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1110" y="3461566"/>
            <a:ext cx="7114613" cy="83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M:\oe195\Projekte\Laufende_Projekte\214850 HeiCePeCe\Bearbeitung\zum Heizungs-Check\Material und Literatur\Bilddatenbank ZVSHK\Kamin- und Ofen-Check06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9" y="12043642"/>
            <a:ext cx="9900000" cy="778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92"/>
          <a:stretch/>
        </p:blipFill>
        <p:spPr bwMode="auto">
          <a:xfrm>
            <a:off x="15425117" y="297561"/>
            <a:ext cx="5853459" cy="303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529875" y="27132006"/>
            <a:ext cx="20856925" cy="3129661"/>
            <a:chOff x="529875" y="27132006"/>
            <a:chExt cx="20856925" cy="3129661"/>
          </a:xfrm>
        </p:grpSpPr>
        <p:sp>
          <p:nvSpPr>
            <p:cNvPr id="74" name="Rechteck 73"/>
            <p:cNvSpPr/>
            <p:nvPr/>
          </p:nvSpPr>
          <p:spPr>
            <a:xfrm>
              <a:off x="6882515" y="27132007"/>
              <a:ext cx="5755101" cy="2814594"/>
            </a:xfrm>
            <a:prstGeom prst="rect">
              <a:avLst/>
            </a:prstGeom>
            <a:solidFill>
              <a:srgbClr val="F2F3E5"/>
            </a:solidFill>
            <a:ln w="508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000" b="1" dirty="0" smtClean="0">
                  <a:solidFill>
                    <a:schemeClr val="tx1"/>
                  </a:solidFill>
                  <a:latin typeface="Frutiger LT Com 45 Light" panose="020B0303030504020204" pitchFamily="34" charset="0"/>
                  <a:cs typeface="Arial" panose="020B0604020202020204" pitchFamily="34" charset="0"/>
                </a:rPr>
                <a:t>Wo kann ich mich melden?</a:t>
              </a:r>
            </a:p>
            <a:p>
              <a:pPr algn="ctr"/>
              <a:r>
                <a:rPr lang="de-DE" sz="3000" dirty="0" smtClean="0">
                  <a:solidFill>
                    <a:schemeClr val="tx1"/>
                  </a:solidFill>
                  <a:latin typeface="Frutiger LT Com 45 Light" panose="020B0303030504020204" pitchFamily="34" charset="0"/>
                  <a:cs typeface="Arial" panose="020B0604020202020204" pitchFamily="34" charset="0"/>
                </a:rPr>
                <a:t>Ansprechpartner</a:t>
              </a:r>
            </a:p>
            <a:p>
              <a:pPr algn="ctr"/>
              <a:r>
                <a:rPr lang="de-DE" sz="3000" dirty="0" smtClean="0">
                  <a:solidFill>
                    <a:schemeClr val="tx1"/>
                  </a:solidFill>
                  <a:latin typeface="Frutiger LT Com 45 Light" panose="020B0303030504020204" pitchFamily="34" charset="0"/>
                  <a:cs typeface="Arial" panose="020B0604020202020204" pitchFamily="34" charset="0"/>
                </a:rPr>
                <a:t>Mail</a:t>
              </a:r>
            </a:p>
            <a:p>
              <a:pPr algn="ctr"/>
              <a:r>
                <a:rPr lang="de-DE" sz="3000" dirty="0" smtClean="0">
                  <a:solidFill>
                    <a:schemeClr val="tx1"/>
                  </a:solidFill>
                  <a:latin typeface="Frutiger LT Com 45 Light" panose="020B0303030504020204" pitchFamily="34" charset="0"/>
                  <a:cs typeface="Arial" panose="020B0604020202020204" pitchFamily="34" charset="0"/>
                </a:rPr>
                <a:t>Telefon</a:t>
              </a:r>
            </a:p>
          </p:txBody>
        </p:sp>
        <p:pic>
          <p:nvPicPr>
            <p:cNvPr id="27" name="Picture 2" descr="M:\oe195\Projekte\Laufende_Projekte\214850 HeiCePeCe\Bearbeitung\zum Heizungs-Check\Material und Literatur\Logo NKI\bmub_nki_gefoer_web_300dpi_de_quer_anschnitt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6683" y="27132006"/>
              <a:ext cx="8590117" cy="3129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hteck 42"/>
            <p:cNvSpPr/>
            <p:nvPr/>
          </p:nvSpPr>
          <p:spPr>
            <a:xfrm>
              <a:off x="529875" y="27132006"/>
              <a:ext cx="5724848" cy="282017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000" dirty="0" smtClean="0">
                  <a:solidFill>
                    <a:schemeClr val="tx1"/>
                  </a:solidFill>
                  <a:latin typeface="Frutiger LT Com 45 Light" panose="020B0303030504020204" pitchFamily="34" charset="0"/>
                  <a:cs typeface="Arial" panose="020B0604020202020204" pitchFamily="34" charset="0"/>
                </a:rPr>
                <a:t>Logo Anbieter</a:t>
              </a:r>
              <a:endParaRPr lang="de-DE" sz="3000" dirty="0"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551838" y="20108539"/>
            <a:ext cx="2044821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de-DE" sz="3600" b="1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3600" b="1" dirty="0" smtClean="0">
                <a:solidFill>
                  <a:srgbClr val="92D050"/>
                </a:solidFill>
                <a:latin typeface="Frutiger LT Com 45 Light" panose="020B0303030504020204" pitchFamily="34" charset="0"/>
                <a:cs typeface="Arial" panose="020B0604020202020204" pitchFamily="34" charset="0"/>
              </a:rPr>
              <a:t>Neugierig </a:t>
            </a:r>
            <a:r>
              <a:rPr lang="de-DE" sz="3600" b="1" dirty="0">
                <a:solidFill>
                  <a:srgbClr val="92D050"/>
                </a:solidFill>
                <a:latin typeface="Frutiger LT Com 45 Light" panose="020B0303030504020204" pitchFamily="34" charset="0"/>
                <a:cs typeface="Arial" panose="020B0604020202020204" pitchFamily="34" charset="0"/>
              </a:rPr>
              <a:t>geworden? Jetzt Termin </a:t>
            </a:r>
            <a:r>
              <a:rPr lang="de-DE" sz="3600" b="1" dirty="0" smtClean="0">
                <a:solidFill>
                  <a:srgbClr val="92D050"/>
                </a:solidFill>
                <a:latin typeface="Frutiger LT Com 45 Light" panose="020B0303030504020204" pitchFamily="34" charset="0"/>
                <a:cs typeface="Arial" panose="020B0604020202020204" pitchFamily="34" charset="0"/>
              </a:rPr>
              <a:t>vereinbaren!</a:t>
            </a:r>
            <a:endParaRPr lang="de-DE" sz="3600" b="1" dirty="0">
              <a:solidFill>
                <a:srgbClr val="92D050"/>
              </a:solidFill>
              <a:latin typeface="Frutiger LT Com 45 Light" panose="020B0303030504020204" pitchFamily="34" charset="0"/>
              <a:cs typeface="Arial" panose="020B0604020202020204" pitchFamily="34" charset="0"/>
            </a:endParaRPr>
          </a:p>
          <a:p>
            <a:pPr algn="ctr"/>
            <a:endParaRPr lang="de-DE" sz="36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21359" y="3949859"/>
            <a:ext cx="991864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92D050"/>
                </a:solidFill>
                <a:latin typeface="Frutiger LT Com 45 Light" panose="020B0303030504020204" pitchFamily="34" charset="0"/>
                <a:cs typeface="Arial" panose="020B0604020202020204" pitchFamily="34" charset="0"/>
              </a:rPr>
              <a:t>Was </a:t>
            </a:r>
            <a:r>
              <a:rPr lang="de-DE" sz="3600" b="1" dirty="0">
                <a:solidFill>
                  <a:srgbClr val="92D050"/>
                </a:solidFill>
                <a:latin typeface="Frutiger LT Com 45 Light" panose="020B0303030504020204" pitchFamily="34" charset="0"/>
                <a:cs typeface="Arial" panose="020B0604020202020204" pitchFamily="34" charset="0"/>
              </a:rPr>
              <a:t>ist der </a:t>
            </a:r>
            <a:r>
              <a:rPr lang="de-DE" sz="3600" b="1" dirty="0" smtClean="0">
                <a:solidFill>
                  <a:srgbClr val="92D050"/>
                </a:solidFill>
                <a:latin typeface="Frutiger LT Com 45 Light" panose="020B0303030504020204" pitchFamily="34" charset="0"/>
                <a:cs typeface="Arial" panose="020B0604020202020204" pitchFamily="34" charset="0"/>
              </a:rPr>
              <a:t>Heizungs-Check?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31060" y="7896865"/>
            <a:ext cx="990894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92D050"/>
                </a:solidFill>
                <a:latin typeface="Frutiger LT Com 45 Light" panose="020B0303030504020204" pitchFamily="34" charset="0"/>
                <a:cs typeface="Arial" panose="020B0604020202020204" pitchFamily="34" charset="0"/>
              </a:rPr>
              <a:t>Was bringt mir der Heizungs-Check?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11050770" y="12387266"/>
            <a:ext cx="99045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92D050"/>
                </a:solidFill>
                <a:latin typeface="Frutiger LT Com 45 Light" panose="020B0303030504020204" pitchFamily="34" charset="0"/>
                <a:cs typeface="Arial" panose="020B0604020202020204" pitchFamily="34" charset="0"/>
              </a:rPr>
              <a:t>Wie läuft der Heizungs-Check konkret ab?</a:t>
            </a:r>
          </a:p>
        </p:txBody>
      </p:sp>
    </p:spTree>
    <p:extLst>
      <p:ext uri="{BB962C8B-B14F-4D97-AF65-F5344CB8AC3E}">
        <p14:creationId xmlns:p14="http://schemas.microsoft.com/office/powerpoint/2010/main" val="28857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Benutzerdefiniert</PresentationFormat>
  <Paragraphs>42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Heizungs-Check Effizient heizen und Kosten sparen!</vt:lpstr>
    </vt:vector>
  </TitlesOfParts>
  <Company>FHG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IFAM</dc:creator>
  <cp:lastModifiedBy>ifam</cp:lastModifiedBy>
  <cp:revision>77</cp:revision>
  <cp:lastPrinted>2016-03-31T13:37:55Z</cp:lastPrinted>
  <dcterms:created xsi:type="dcterms:W3CDTF">2016-03-01T08:51:44Z</dcterms:created>
  <dcterms:modified xsi:type="dcterms:W3CDTF">2016-03-31T14:20:55Z</dcterms:modified>
</cp:coreProperties>
</file>