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906000" cy="6858000" type="A4"/>
  <p:notesSz cx="6794500" cy="9906000"/>
  <p:defaultTextStyle>
    <a:defPPr>
      <a:defRPr lang="de-DE"/>
    </a:defPPr>
    <a:lvl1pPr marL="0" algn="l" defTabSz="9577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67" algn="l" defTabSz="9577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734" algn="l" defTabSz="9577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601" algn="l" defTabSz="9577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467" algn="l" defTabSz="9577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334" algn="l" defTabSz="9577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201" algn="l" defTabSz="9577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068" algn="l" defTabSz="9577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935" algn="l" defTabSz="9577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317" y="37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5" y="1"/>
            <a:ext cx="2944283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AF65EC45-41AA-4F82-A7FD-0D188A699375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744538"/>
            <a:ext cx="5362575" cy="3713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08982"/>
            <a:ext cx="2944283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5" y="9408982"/>
            <a:ext cx="2944283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62395205-D4E5-4431-AD50-35F64CC07D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348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7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867" algn="l" defTabSz="9577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734" algn="l" defTabSz="9577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6601" algn="l" defTabSz="9577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5467" algn="l" defTabSz="9577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4334" algn="l" defTabSz="9577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3201" algn="l" defTabSz="9577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2068" algn="l" defTabSz="9577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0935" algn="l" defTabSz="95773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15963" y="744538"/>
            <a:ext cx="5362575" cy="3713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95205-D4E5-4431-AD50-35F64CC07DB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377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15963" y="744538"/>
            <a:ext cx="5362575" cy="37131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95205-D4E5-4431-AD50-35F64CC07DB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377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31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27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78867" indent="0">
              <a:buNone/>
              <a:defRPr sz="2900"/>
            </a:lvl2pPr>
            <a:lvl3pPr marL="957734" indent="0">
              <a:buNone/>
              <a:defRPr sz="2500"/>
            </a:lvl3pPr>
            <a:lvl4pPr marL="1436601" indent="0">
              <a:buNone/>
              <a:defRPr sz="2100"/>
            </a:lvl4pPr>
            <a:lvl5pPr marL="1915467" indent="0">
              <a:buNone/>
              <a:defRPr sz="2100"/>
            </a:lvl5pPr>
            <a:lvl6pPr marL="2394334" indent="0">
              <a:buNone/>
              <a:defRPr sz="2100"/>
            </a:lvl6pPr>
            <a:lvl7pPr marL="2873201" indent="0">
              <a:buNone/>
              <a:defRPr sz="2100"/>
            </a:lvl7pPr>
            <a:lvl8pPr marL="3352068" indent="0">
              <a:buNone/>
              <a:defRPr sz="2100"/>
            </a:lvl8pPr>
            <a:lvl9pPr marL="3830935" indent="0">
              <a:buNone/>
              <a:defRPr sz="21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867" indent="0">
              <a:buNone/>
              <a:defRPr sz="1300"/>
            </a:lvl2pPr>
            <a:lvl3pPr marL="957734" indent="0">
              <a:buNone/>
              <a:defRPr sz="1000"/>
            </a:lvl3pPr>
            <a:lvl4pPr marL="1436601" indent="0">
              <a:buNone/>
              <a:defRPr sz="900"/>
            </a:lvl4pPr>
            <a:lvl5pPr marL="1915467" indent="0">
              <a:buNone/>
              <a:defRPr sz="900"/>
            </a:lvl5pPr>
            <a:lvl6pPr marL="2394334" indent="0">
              <a:buNone/>
              <a:defRPr sz="900"/>
            </a:lvl6pPr>
            <a:lvl7pPr marL="2873201" indent="0">
              <a:buNone/>
              <a:defRPr sz="900"/>
            </a:lvl7pPr>
            <a:lvl8pPr marL="3352068" indent="0">
              <a:buNone/>
              <a:defRPr sz="900"/>
            </a:lvl8pPr>
            <a:lvl9pPr marL="3830935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5139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2432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6797206" y="1212850"/>
            <a:ext cx="5212688" cy="258365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59149" y="1212850"/>
            <a:ext cx="15472965" cy="258365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778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6496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9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73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6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4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33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2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0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9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02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59147" y="7065963"/>
            <a:ext cx="10342827" cy="199834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1667075" y="7065963"/>
            <a:ext cx="10342827" cy="1998345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1590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3569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67" indent="0">
              <a:buNone/>
              <a:defRPr sz="2100" b="1"/>
            </a:lvl2pPr>
            <a:lvl3pPr marL="957734" indent="0">
              <a:buNone/>
              <a:defRPr sz="1900" b="1"/>
            </a:lvl3pPr>
            <a:lvl4pPr marL="1436601" indent="0">
              <a:buNone/>
              <a:defRPr sz="1700" b="1"/>
            </a:lvl4pPr>
            <a:lvl5pPr marL="1915467" indent="0">
              <a:buNone/>
              <a:defRPr sz="1700" b="1"/>
            </a:lvl5pPr>
            <a:lvl6pPr marL="2394334" indent="0">
              <a:buNone/>
              <a:defRPr sz="1700" b="1"/>
            </a:lvl6pPr>
            <a:lvl7pPr marL="2873201" indent="0">
              <a:buNone/>
              <a:defRPr sz="1700" b="1"/>
            </a:lvl7pPr>
            <a:lvl8pPr marL="3352068" indent="0">
              <a:buNone/>
              <a:defRPr sz="1700" b="1"/>
            </a:lvl8pPr>
            <a:lvl9pPr marL="3830935" indent="0">
              <a:buNone/>
              <a:defRPr sz="17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9" y="1535113"/>
            <a:ext cx="4378589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67" indent="0">
              <a:buNone/>
              <a:defRPr sz="2100" b="1"/>
            </a:lvl2pPr>
            <a:lvl3pPr marL="957734" indent="0">
              <a:buNone/>
              <a:defRPr sz="1900" b="1"/>
            </a:lvl3pPr>
            <a:lvl4pPr marL="1436601" indent="0">
              <a:buNone/>
              <a:defRPr sz="1700" b="1"/>
            </a:lvl4pPr>
            <a:lvl5pPr marL="1915467" indent="0">
              <a:buNone/>
              <a:defRPr sz="1700" b="1"/>
            </a:lvl5pPr>
            <a:lvl6pPr marL="2394334" indent="0">
              <a:buNone/>
              <a:defRPr sz="1700" b="1"/>
            </a:lvl6pPr>
            <a:lvl7pPr marL="2873201" indent="0">
              <a:buNone/>
              <a:defRPr sz="1700" b="1"/>
            </a:lvl7pPr>
            <a:lvl8pPr marL="3352068" indent="0">
              <a:buNone/>
              <a:defRPr sz="1700" b="1"/>
            </a:lvl8pPr>
            <a:lvl9pPr marL="3830935" indent="0">
              <a:buNone/>
              <a:defRPr sz="17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9" y="2174875"/>
            <a:ext cx="4378589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66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81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80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8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67" indent="0">
              <a:buNone/>
              <a:defRPr sz="1300"/>
            </a:lvl2pPr>
            <a:lvl3pPr marL="957734" indent="0">
              <a:buNone/>
              <a:defRPr sz="1000"/>
            </a:lvl3pPr>
            <a:lvl4pPr marL="1436601" indent="0">
              <a:buNone/>
              <a:defRPr sz="900"/>
            </a:lvl4pPr>
            <a:lvl5pPr marL="1915467" indent="0">
              <a:buNone/>
              <a:defRPr sz="900"/>
            </a:lvl5pPr>
            <a:lvl6pPr marL="2394334" indent="0">
              <a:buNone/>
              <a:defRPr sz="900"/>
            </a:lvl6pPr>
            <a:lvl7pPr marL="2873201" indent="0">
              <a:buNone/>
              <a:defRPr sz="900"/>
            </a:lvl7pPr>
            <a:lvl8pPr marL="3352068" indent="0">
              <a:buNone/>
              <a:defRPr sz="900"/>
            </a:lvl8pPr>
            <a:lvl9pPr marL="3830935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778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73" tIns="47887" rIns="95773" bIns="47887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5773" tIns="47887" rIns="95773" bIns="47887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6"/>
            <a:ext cx="2311400" cy="365125"/>
          </a:xfrm>
          <a:prstGeom prst="rect">
            <a:avLst/>
          </a:prstGeom>
        </p:spPr>
        <p:txBody>
          <a:bodyPr vert="horz" lIns="95773" tIns="47887" rIns="95773" bIns="4788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F548E-588F-4983-8459-2AD8D8ABD75C}" type="datetimeFigureOut">
              <a:rPr lang="de-DE" smtClean="0"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6"/>
            <a:ext cx="3136900" cy="365125"/>
          </a:xfrm>
          <a:prstGeom prst="rect">
            <a:avLst/>
          </a:prstGeom>
        </p:spPr>
        <p:txBody>
          <a:bodyPr vert="horz" lIns="95773" tIns="47887" rIns="95773" bIns="4788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6"/>
            <a:ext cx="2311400" cy="365125"/>
          </a:xfrm>
          <a:prstGeom prst="rect">
            <a:avLst/>
          </a:prstGeom>
        </p:spPr>
        <p:txBody>
          <a:bodyPr vert="horz" lIns="95773" tIns="47887" rIns="95773" bIns="4788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F0A47-7287-47F2-9F88-FB562C2A64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00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57734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50" indent="-359150" algn="l" defTabSz="957734" rtl="0" eaLnBrk="1" latinLnBrk="0" hangingPunct="1">
        <a:spcBef>
          <a:spcPct val="20000"/>
        </a:spcBef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59" indent="-299292" algn="l" defTabSz="957734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67" indent="-239433" algn="l" defTabSz="957734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034" indent="-239433" algn="l" defTabSz="957734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901" indent="-239433" algn="l" defTabSz="957734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768" indent="-239433" algn="l" defTabSz="95773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635" indent="-239433" algn="l" defTabSz="95773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501" indent="-239433" algn="l" defTabSz="95773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368" indent="-239433" algn="l" defTabSz="95773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577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67" algn="l" defTabSz="9577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34" algn="l" defTabSz="9577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01" algn="l" defTabSz="9577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467" algn="l" defTabSz="9577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334" algn="l" defTabSz="9577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201" algn="l" defTabSz="9577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068" algn="l" defTabSz="9577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935" algn="l" defTabSz="9577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1" r="21989"/>
          <a:stretch/>
        </p:blipFill>
        <p:spPr>
          <a:xfrm>
            <a:off x="6608204" y="3429000"/>
            <a:ext cx="3297797" cy="342900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4" t="12264" r="254" b="-581"/>
          <a:stretch/>
        </p:blipFill>
        <p:spPr>
          <a:xfrm>
            <a:off x="0" y="0"/>
            <a:ext cx="3301999" cy="1944157"/>
          </a:xfrm>
          <a:prstGeom prst="rect">
            <a:avLst/>
          </a:prstGeom>
          <a:noFill/>
        </p:spPr>
      </p:pic>
      <p:sp>
        <p:nvSpPr>
          <p:cNvPr id="8" name="Rechteck 7"/>
          <p:cNvSpPr/>
          <p:nvPr/>
        </p:nvSpPr>
        <p:spPr>
          <a:xfrm>
            <a:off x="3310407" y="0"/>
            <a:ext cx="6595594" cy="19289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6603999" y="1928922"/>
            <a:ext cx="3302001" cy="1500078"/>
          </a:xfrm>
          <a:prstGeom prst="rect">
            <a:avLst/>
          </a:prstGeom>
          <a:solidFill>
            <a:srgbClr val="F2F3E5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604000" y="2078151"/>
            <a:ext cx="3302000" cy="1125824"/>
          </a:xfrm>
          <a:ln w="28575">
            <a:noFill/>
          </a:ln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de-DE" sz="1800" b="1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Die energetische Bewertung Ihrer Heizungsanlage</a:t>
            </a:r>
            <a:endParaRPr lang="de-DE" sz="1050" b="1" dirty="0">
              <a:latin typeface="Frutiger LT Com 45 Light" panose="020B0303030504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Gerade Verbindung 11"/>
          <p:cNvCxnSpPr/>
          <p:nvPr/>
        </p:nvCxnSpPr>
        <p:spPr>
          <a:xfrm>
            <a:off x="3302000" y="458670"/>
            <a:ext cx="0" cy="594066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6604000" y="458670"/>
            <a:ext cx="0" cy="594066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3301999" y="1928922"/>
            <a:ext cx="3301999" cy="1500078"/>
          </a:xfrm>
          <a:prstGeom prst="rect">
            <a:avLst/>
          </a:prstGeom>
          <a:solidFill>
            <a:srgbClr val="F2F3E5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</a:pPr>
            <a:r>
              <a:rPr lang="de-DE" sz="1000" b="1" dirty="0" smtClean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Jetzt </a:t>
            </a:r>
            <a:r>
              <a:rPr lang="de-DE" sz="1000" b="1" dirty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Termin </a:t>
            </a:r>
            <a:r>
              <a:rPr lang="de-DE" sz="1000" b="1" dirty="0" smtClean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sichern …</a:t>
            </a:r>
            <a:endParaRPr lang="de-DE" sz="1000" b="1" dirty="0">
              <a:solidFill>
                <a:srgbClr val="92D050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/>
            <a:endParaRPr lang="de-DE" sz="1000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/>
            <a:endParaRPr lang="de-DE" sz="1000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0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Ansprechpartner</a:t>
            </a:r>
          </a:p>
          <a:p>
            <a:pPr algn="ctr"/>
            <a:r>
              <a:rPr lang="de-DE" sz="10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Mail</a:t>
            </a:r>
          </a:p>
          <a:p>
            <a:pPr algn="ctr"/>
            <a:r>
              <a:rPr lang="de-DE" sz="10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Telefon</a:t>
            </a:r>
          </a:p>
        </p:txBody>
      </p:sp>
      <p:sp>
        <p:nvSpPr>
          <p:cNvPr id="19" name="Rechteck 18"/>
          <p:cNvSpPr/>
          <p:nvPr/>
        </p:nvSpPr>
        <p:spPr>
          <a:xfrm>
            <a:off x="3607735" y="3969061"/>
            <a:ext cx="2690525" cy="8557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Logo </a:t>
            </a:r>
            <a:r>
              <a:rPr lang="de-DE" sz="10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Anbieter </a:t>
            </a:r>
            <a:endParaRPr lang="de-DE" sz="1000" dirty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Grafik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00" y="5654434"/>
            <a:ext cx="3302000" cy="1203566"/>
          </a:xfrm>
          <a:prstGeom prst="rect">
            <a:avLst/>
          </a:prstGeom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392"/>
          <a:stretch/>
        </p:blipFill>
        <p:spPr bwMode="auto">
          <a:xfrm>
            <a:off x="6604000" y="140391"/>
            <a:ext cx="3302000" cy="1623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Rechteck 29"/>
          <p:cNvSpPr/>
          <p:nvPr/>
        </p:nvSpPr>
        <p:spPr>
          <a:xfrm>
            <a:off x="0" y="1928922"/>
            <a:ext cx="3301999" cy="4929078"/>
          </a:xfrm>
          <a:prstGeom prst="rect">
            <a:avLst/>
          </a:prstGeom>
          <a:solidFill>
            <a:srgbClr val="F2F3E5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endParaRPr lang="de-DE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/>
            <a:r>
              <a:rPr lang="de-DE" sz="1100" b="1" dirty="0" smtClean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Was </a:t>
            </a:r>
            <a:r>
              <a:rPr lang="de-DE" sz="1100" b="1" dirty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kostet ein Heizungs-Check</a:t>
            </a:r>
            <a:r>
              <a:rPr lang="de-DE" sz="1100" b="1" dirty="0" smtClean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?</a:t>
            </a:r>
            <a:endParaRPr lang="de-DE" sz="1100" b="1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marL="88900"/>
            <a:endParaRPr lang="de-DE" sz="1100" b="1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marL="88900" algn="just">
              <a:buClr>
                <a:srgbClr val="92D050"/>
              </a:buClr>
            </a:pP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Die Kosten für einen Heizungs-Check hängen vom Prüfumfang ab und liegen für Ein- und Zweifamilienhäuser bei rund 100 €. </a:t>
            </a:r>
          </a:p>
          <a:p>
            <a:pPr marL="148316" indent="-148316" algn="just">
              <a:buClr>
                <a:srgbClr val="92D050"/>
              </a:buClr>
              <a:buFont typeface="Arial" panose="020B0604020202020204" pitchFamily="34" charset="0"/>
              <a:buChar char="•"/>
            </a:pPr>
            <a:endParaRPr lang="de-DE" sz="1100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marL="148316" indent="-148316" algn="just">
              <a:buClr>
                <a:srgbClr val="92D050"/>
              </a:buClr>
              <a:buFont typeface="Arial" panose="020B0604020202020204" pitchFamily="34" charset="0"/>
              <a:buChar char="•"/>
            </a:pPr>
            <a:endParaRPr lang="de-DE" sz="1100" dirty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marL="148316" indent="-148316" algn="just">
              <a:buClr>
                <a:srgbClr val="92D050"/>
              </a:buClr>
              <a:buFont typeface="Arial" panose="020B0604020202020204" pitchFamily="34" charset="0"/>
              <a:buChar char="•"/>
            </a:pPr>
            <a:endParaRPr lang="de-DE" sz="1100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marL="148316" indent="-148316" algn="just">
              <a:buClr>
                <a:srgbClr val="92D050"/>
              </a:buClr>
              <a:buFont typeface="Arial" panose="020B0604020202020204" pitchFamily="34" charset="0"/>
              <a:buChar char="•"/>
            </a:pPr>
            <a:endParaRPr lang="de-DE" sz="1100" dirty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marL="88900" algn="just">
              <a:buClr>
                <a:srgbClr val="92D050"/>
              </a:buClr>
            </a:pPr>
            <a:r>
              <a:rPr lang="de-DE" sz="1100" b="1" dirty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Neugierig geworden</a:t>
            </a:r>
            <a:r>
              <a:rPr lang="de-DE" sz="1100" b="1" dirty="0" smtClean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?</a:t>
            </a:r>
            <a:endParaRPr lang="de-DE" sz="1100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marL="88900" algn="just">
              <a:buClr>
                <a:srgbClr val="92D050"/>
              </a:buClr>
              <a:buFont typeface="Arial" panose="020B0604020202020204" pitchFamily="34" charset="0"/>
              <a:buChar char="•"/>
            </a:pPr>
            <a:endParaRPr lang="de-DE" sz="1100" dirty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marL="88900" algn="just">
              <a:buClr>
                <a:srgbClr val="92D050"/>
              </a:buClr>
            </a:pPr>
            <a:r>
              <a:rPr lang="de-DE" sz="1100" dirty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Sprechen Sie ihren Sanitär- und Heizungs-fachmann oder ihren Schornsteinfeger an. Falls dieser den Check nicht </a:t>
            </a: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selbst </a:t>
            </a: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durchführen </a:t>
            </a:r>
            <a:r>
              <a:rPr lang="de-DE" sz="1100" dirty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kann, wird er sie an entsprechende  Fachleute weiterleiten.</a:t>
            </a:r>
          </a:p>
          <a:p>
            <a:pPr marL="148316" indent="-148316" algn="just">
              <a:buClr>
                <a:srgbClr val="92D050"/>
              </a:buClr>
              <a:buFont typeface="Arial" panose="020B0604020202020204" pitchFamily="34" charset="0"/>
              <a:buChar char="•"/>
            </a:pPr>
            <a:endParaRPr lang="de-DE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71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77" b="1"/>
          <a:stretch/>
        </p:blipFill>
        <p:spPr bwMode="auto">
          <a:xfrm>
            <a:off x="271815" y="19041"/>
            <a:ext cx="2758372" cy="2130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 descr="M:\oe195\Projekte\Laufende_Projekte\214850 HeiCePeCe\Bearbeitung\zum Heizungs-Check\Material und Literatur\Bilddatenbank ZVSHK\heizcheck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1" y="0"/>
            <a:ext cx="3302000" cy="216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hteck 16"/>
          <p:cNvSpPr/>
          <p:nvPr/>
        </p:nvSpPr>
        <p:spPr>
          <a:xfrm>
            <a:off x="1" y="2168860"/>
            <a:ext cx="9905998" cy="720039"/>
          </a:xfrm>
          <a:prstGeom prst="rect">
            <a:avLst/>
          </a:prstGeom>
          <a:solidFill>
            <a:srgbClr val="F2F3E5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/>
          <p:cNvSpPr/>
          <p:nvPr/>
        </p:nvSpPr>
        <p:spPr>
          <a:xfrm>
            <a:off x="6604000" y="2888899"/>
            <a:ext cx="3301999" cy="3969101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>
            <a:noAutofit/>
          </a:bodyPr>
          <a:lstStyle/>
          <a:p>
            <a:pPr algn="just"/>
            <a:endParaRPr lang="de-DE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de-DE" sz="1100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Der Check erfolgt durch einen speziell dafür geschulten </a:t>
            </a:r>
            <a:r>
              <a:rPr lang="de-DE" sz="11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Fachhandwerker</a:t>
            </a: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 bei einem </a:t>
            </a: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ein-maligen </a:t>
            </a: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ca. einstündigen Vor-Ort-Termin</a:t>
            </a:r>
            <a:r>
              <a:rPr lang="de-DE" sz="1100" dirty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. </a:t>
            </a:r>
            <a:endParaRPr lang="de-DE" sz="1100" dirty="0">
              <a:solidFill>
                <a:srgbClr val="FF0000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just"/>
            <a:endParaRPr lang="de-DE" sz="1100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just"/>
            <a:endParaRPr lang="de-DE" sz="1100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Nachdem die Prüfung abgeschlossen ist, wird ein standardisiertes </a:t>
            </a:r>
            <a:r>
              <a:rPr lang="de-DE" sz="11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Prüfprotokoll</a:t>
            </a: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 erstellt. In diesem lässt sich nicht nur die </a:t>
            </a: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Gesamtbewertung </a:t>
            </a: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der Anlageneffizienz einsehen, sondern in einer tabellarischen Auflistung auch die Qualität der einzelnen Komponenten und das jeweilige Verbesserungspotenzial. </a:t>
            </a:r>
          </a:p>
          <a:p>
            <a:pPr algn="just"/>
            <a:endParaRPr lang="de-DE" sz="1100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just"/>
            <a:endParaRPr lang="de-DE" sz="1100" dirty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Auf dieser Basis kann Ihnen der </a:t>
            </a: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Fachhandwerker </a:t>
            </a: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erläutern, welche </a:t>
            </a: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Modernisierungsmaßnahmen </a:t>
            </a: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energetisch sinnvoll wären, was eine Umsetzung kostet und wie hoch die </a:t>
            </a:r>
            <a:r>
              <a:rPr lang="de-DE" sz="11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Heizkostenersparnis</a:t>
            </a: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 ausfallen würde.</a:t>
            </a:r>
            <a:endParaRPr lang="de-DE" sz="1200" dirty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just"/>
            <a:endParaRPr lang="de-DE" sz="1200" dirty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just"/>
            <a:endParaRPr lang="de-DE" sz="1100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392"/>
          <a:stretch/>
        </p:blipFill>
        <p:spPr bwMode="auto">
          <a:xfrm>
            <a:off x="6603999" y="272717"/>
            <a:ext cx="3302000" cy="1623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hteck 22"/>
          <p:cNvSpPr/>
          <p:nvPr/>
        </p:nvSpPr>
        <p:spPr>
          <a:xfrm>
            <a:off x="3310408" y="2888899"/>
            <a:ext cx="3302000" cy="3969101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44000" rIns="144000" bIns="144000" rtlCol="0" anchor="ctr"/>
          <a:lstStyle/>
          <a:p>
            <a:pPr marL="361950" lvl="1" indent="-184150">
              <a:spcBef>
                <a:spcPts val="1200"/>
              </a:spcBef>
              <a:buClr>
                <a:srgbClr val="92D050"/>
              </a:buClr>
              <a:buFont typeface="Wingdings" panose="05000000000000000000" pitchFamily="2" charset="2"/>
              <a:buChar char="ü"/>
            </a:pP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Bewertung der energetischen </a:t>
            </a:r>
            <a:r>
              <a:rPr lang="de-DE" sz="1100" dirty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Qualität der </a:t>
            </a: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gesamten Heizungsanlage</a:t>
            </a:r>
            <a:endParaRPr lang="de-DE" sz="1100" dirty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361950" lvl="1" indent="-184150">
              <a:spcBef>
                <a:spcPts val="1200"/>
              </a:spcBef>
              <a:buClr>
                <a:srgbClr val="92D050"/>
              </a:buClr>
              <a:buFont typeface="Wingdings" panose="05000000000000000000" pitchFamily="2" charset="2"/>
              <a:buChar char="ü"/>
            </a:pP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Ermittlung von Schwachstellen</a:t>
            </a:r>
            <a:endParaRPr lang="de-DE" sz="1100" dirty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marL="361950" lvl="1" indent="-184150">
              <a:spcBef>
                <a:spcPts val="1200"/>
              </a:spcBef>
              <a:buClr>
                <a:srgbClr val="92D050"/>
              </a:buClr>
              <a:buFont typeface="Wingdings" panose="05000000000000000000" pitchFamily="2" charset="2"/>
              <a:buChar char="ü"/>
            </a:pP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Aufzeigen von Handlungsmöglichkeiten</a:t>
            </a:r>
            <a:endParaRPr lang="de-DE" sz="1100" dirty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endParaRPr lang="de-DE" sz="1200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de-DE" sz="1200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just"/>
            <a:r>
              <a:rPr lang="de-DE" sz="1100" dirty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Der Check ist freiwillig und verpflichtet zu nichts. Sie können selbst entscheiden, welche der </a:t>
            </a: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vorgeschlagenen Optimierungsmaßnahmen </a:t>
            </a:r>
            <a:r>
              <a:rPr lang="de-DE" sz="1100" dirty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sie durchführen </a:t>
            </a: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wollen.</a:t>
            </a:r>
            <a:r>
              <a:rPr lang="de-DE" sz="1100" dirty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endParaRPr lang="de-DE" sz="1100" dirty="0" smtClean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just"/>
            <a:endParaRPr lang="de-DE" sz="1100" dirty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just"/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Der </a:t>
            </a:r>
            <a:r>
              <a:rPr lang="de-DE" sz="1100" dirty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Check der gesamten A</a:t>
            </a: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nlage </a:t>
            </a:r>
            <a:r>
              <a:rPr lang="de-DE" sz="1100" dirty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bietet </a:t>
            </a: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die Basis, um konkret die </a:t>
            </a:r>
            <a:r>
              <a:rPr lang="de-DE" sz="1100" b="1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Einsparmöglichkeiten</a:t>
            </a:r>
            <a:r>
              <a:rPr lang="de-DE" sz="1100" dirty="0" smtClean="0">
                <a:solidFill>
                  <a:schemeClr val="tx1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 bei der eigenen Heizung aufzuzeigen.</a:t>
            </a:r>
          </a:p>
          <a:p>
            <a:endParaRPr lang="de-DE" sz="1200" dirty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endParaRPr lang="de-DE" sz="1200" dirty="0">
              <a:solidFill>
                <a:schemeClr val="tx1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200" b="1" dirty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Ziel: Effizient heizen </a:t>
            </a:r>
            <a:r>
              <a:rPr lang="de-DE" sz="1200" b="1" dirty="0" smtClean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und Kosten sparen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3302001" y="2393885"/>
            <a:ext cx="330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Was bringt mir der Heizungs-Check?</a:t>
            </a:r>
            <a:endParaRPr lang="de-DE" sz="1400" dirty="0">
              <a:latin typeface="Frutiger LT Com 45 Light" panose="020B03030305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6612408" y="2393885"/>
            <a:ext cx="329359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400" b="1" dirty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Wie läuft der Heizungs-Check ab?</a:t>
            </a:r>
            <a:endParaRPr lang="de-DE" sz="1400" dirty="0">
              <a:latin typeface="Frutiger LT Com 45 Light" panose="020B0303030504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Gerade Verbindung 28"/>
          <p:cNvCxnSpPr/>
          <p:nvPr/>
        </p:nvCxnSpPr>
        <p:spPr>
          <a:xfrm>
            <a:off x="6604000" y="458670"/>
            <a:ext cx="0" cy="594066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hteck 31"/>
          <p:cNvSpPr/>
          <p:nvPr/>
        </p:nvSpPr>
        <p:spPr>
          <a:xfrm>
            <a:off x="1" y="2888899"/>
            <a:ext cx="3302000" cy="3969101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de-D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2" y="2393885"/>
            <a:ext cx="3301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Was ist der Heizungs-Check</a:t>
            </a:r>
            <a:r>
              <a:rPr lang="de-DE" sz="1400" b="1" dirty="0" smtClean="0">
                <a:solidFill>
                  <a:srgbClr val="92D050"/>
                </a:solidFill>
                <a:latin typeface="Frutiger LT Com 45 Light" panose="020B0303030504020204" pitchFamily="34" charset="0"/>
                <a:cs typeface="Arial" panose="020B0604020202020204" pitchFamily="34" charset="0"/>
              </a:rPr>
              <a:t>?</a:t>
            </a:r>
            <a:endParaRPr lang="de-DE" sz="1400" b="1" dirty="0">
              <a:solidFill>
                <a:srgbClr val="92D050"/>
              </a:solidFill>
              <a:latin typeface="Frutiger LT Com 45 Light" panose="020B0303030504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2888940"/>
            <a:ext cx="3302000" cy="3507078"/>
          </a:xfrm>
          <a:prstGeom prst="rect">
            <a:avLst/>
          </a:prstGeom>
        </p:spPr>
        <p:txBody>
          <a:bodyPr wrap="square" lIns="144000" tIns="144000" rIns="144000" bIns="144000">
            <a:spAutoFit/>
          </a:bodyPr>
          <a:lstStyle/>
          <a:p>
            <a:pPr algn="just"/>
            <a:endParaRPr lang="de-DE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1100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Der </a:t>
            </a:r>
            <a:r>
              <a:rPr lang="de-DE" sz="1100" dirty="0">
                <a:latin typeface="Frutiger LT Com 45 Light" panose="020B0303030504020204" pitchFamily="34" charset="0"/>
                <a:cs typeface="Arial" panose="020B0604020202020204" pitchFamily="34" charset="0"/>
              </a:rPr>
              <a:t>Heizungsanlagen-Check ist ein </a:t>
            </a:r>
            <a:r>
              <a:rPr lang="de-DE" sz="1100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genormtes </a:t>
            </a:r>
            <a:r>
              <a:rPr lang="de-DE" sz="1100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Prüfverfahren</a:t>
            </a:r>
            <a:r>
              <a:rPr lang="de-DE" sz="1100" dirty="0">
                <a:latin typeface="Frutiger LT Com 45 Light" panose="020B0303030504020204" pitchFamily="34" charset="0"/>
                <a:cs typeface="Arial" panose="020B0604020202020204" pitchFamily="34" charset="0"/>
              </a:rPr>
              <a:t>. Ein speziell dafür geschulter Fachhandwerker überprüft dabei anhand einer vorgegebenen Prüfliste die </a:t>
            </a:r>
            <a:r>
              <a:rPr lang="de-DE" sz="1100" b="1" dirty="0">
                <a:latin typeface="Frutiger LT Com 45 Light" panose="020B0303030504020204" pitchFamily="34" charset="0"/>
                <a:cs typeface="Arial" panose="020B0604020202020204" pitchFamily="34" charset="0"/>
              </a:rPr>
              <a:t>komplette Heizungsanlage</a:t>
            </a:r>
            <a:r>
              <a:rPr lang="de-DE" sz="1100" dirty="0">
                <a:latin typeface="Frutiger LT Com 45 Light" panose="020B0303030504020204" pitchFamily="34" charset="0"/>
                <a:cs typeface="Arial" panose="020B0604020202020204" pitchFamily="34" charset="0"/>
              </a:rPr>
              <a:t>.</a:t>
            </a:r>
          </a:p>
          <a:p>
            <a:endParaRPr lang="de-DE" sz="1100" dirty="0" smtClean="0"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endParaRPr lang="de-DE" sz="1100" dirty="0"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1100" dirty="0">
                <a:latin typeface="Frutiger LT Com 45 Light" panose="020B0303030504020204" pitchFamily="34" charset="0"/>
                <a:cs typeface="Arial" panose="020B0604020202020204" pitchFamily="34" charset="0"/>
              </a:rPr>
              <a:t>Die Ergebnisse werden tabellarisch </a:t>
            </a:r>
            <a:r>
              <a:rPr lang="de-DE" sz="1100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zusammen-gestellt </a:t>
            </a:r>
            <a:r>
              <a:rPr lang="de-DE" sz="1100" dirty="0">
                <a:latin typeface="Frutiger LT Com 45 Light" panose="020B0303030504020204" pitchFamily="34" charset="0"/>
                <a:cs typeface="Arial" panose="020B0604020202020204" pitchFamily="34" charset="0"/>
              </a:rPr>
              <a:t>und über ein leicht verständliches </a:t>
            </a:r>
            <a:r>
              <a:rPr lang="de-DE" sz="1100" b="1" dirty="0">
                <a:latin typeface="Frutiger LT Com 45 Light" panose="020B0303030504020204" pitchFamily="34" charset="0"/>
                <a:cs typeface="Arial" panose="020B0604020202020204" pitchFamily="34" charset="0"/>
              </a:rPr>
              <a:t>Punktesystem</a:t>
            </a:r>
            <a:r>
              <a:rPr lang="de-DE" sz="1100" dirty="0">
                <a:latin typeface="Frutiger LT Com 45 Light" panose="020B0303030504020204" pitchFamily="34" charset="0"/>
                <a:cs typeface="Arial" panose="020B0604020202020204" pitchFamily="34" charset="0"/>
              </a:rPr>
              <a:t> bewertet: je größer die jeweilige Punktezahl ausfällt, umso größer ist aus energetischer Sicht das </a:t>
            </a:r>
            <a:r>
              <a:rPr lang="de-DE" sz="1100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Verbesserungspotenzial</a:t>
            </a:r>
            <a:r>
              <a:rPr lang="de-DE" sz="1100" dirty="0">
                <a:latin typeface="Frutiger LT Com 45 Light" panose="020B0303030504020204" pitchFamily="34" charset="0"/>
                <a:cs typeface="Arial" panose="020B0604020202020204" pitchFamily="34" charset="0"/>
              </a:rPr>
              <a:t>. </a:t>
            </a:r>
            <a:endParaRPr lang="de-DE" sz="1100" dirty="0" smtClean="0"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just"/>
            <a:endParaRPr lang="de-DE" sz="1100" dirty="0" smtClean="0"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endParaRPr lang="de-DE" sz="1100" dirty="0">
              <a:latin typeface="Frutiger LT Com 45 Light" panose="020B0303030504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1100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Bei </a:t>
            </a:r>
            <a:r>
              <a:rPr lang="de-DE" sz="1100" dirty="0">
                <a:latin typeface="Frutiger LT Com 45 Light" panose="020B0303030504020204" pitchFamily="34" charset="0"/>
                <a:cs typeface="Arial" panose="020B0604020202020204" pitchFamily="34" charset="0"/>
              </a:rPr>
              <a:t>der </a:t>
            </a:r>
            <a:r>
              <a:rPr lang="de-DE" sz="1100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Auswertung </a:t>
            </a:r>
            <a:r>
              <a:rPr lang="de-DE" sz="1100" dirty="0">
                <a:latin typeface="Frutiger LT Com 45 Light" panose="020B0303030504020204" pitchFamily="34" charset="0"/>
                <a:cs typeface="Arial" panose="020B0604020202020204" pitchFamily="34" charset="0"/>
              </a:rPr>
              <a:t>wird die ermittelte </a:t>
            </a:r>
            <a:r>
              <a:rPr lang="de-DE" sz="1100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Gesamt-punktezahl </a:t>
            </a:r>
            <a:r>
              <a:rPr lang="de-DE" sz="1100" dirty="0">
                <a:latin typeface="Frutiger LT Com 45 Light" panose="020B0303030504020204" pitchFamily="34" charset="0"/>
                <a:cs typeface="Arial" panose="020B0604020202020204" pitchFamily="34" charset="0"/>
              </a:rPr>
              <a:t>einer </a:t>
            </a:r>
            <a:r>
              <a:rPr lang="de-DE" sz="1100" b="1" dirty="0">
                <a:latin typeface="Frutiger LT Com 45 Light" panose="020B0303030504020204" pitchFamily="34" charset="0"/>
                <a:cs typeface="Arial" panose="020B0604020202020204" pitchFamily="34" charset="0"/>
              </a:rPr>
              <a:t>Effizienzklasse </a:t>
            </a:r>
            <a:r>
              <a:rPr lang="de-DE" sz="1100" dirty="0" smtClean="0">
                <a:latin typeface="Frutiger LT Com 45 Light" panose="020B0303030504020204" pitchFamily="34" charset="0"/>
                <a:cs typeface="Arial" panose="020B0604020202020204" pitchFamily="34" charset="0"/>
              </a:rPr>
              <a:t>zugeordnet</a:t>
            </a:r>
            <a:r>
              <a:rPr lang="de-DE" sz="1100" dirty="0">
                <a:latin typeface="Frutiger LT Com 45 Light" panose="020B0303030504020204" pitchFamily="34" charset="0"/>
                <a:cs typeface="Arial" panose="020B0604020202020204" pitchFamily="34" charset="0"/>
              </a:rPr>
              <a:t>, aus der direkt ersichtlich ist, wie effizient die Heizungsanlage insgesamt arbeitet.</a:t>
            </a:r>
          </a:p>
        </p:txBody>
      </p:sp>
      <p:cxnSp>
        <p:nvCxnSpPr>
          <p:cNvPr id="27" name="Gerade Verbindung 26"/>
          <p:cNvCxnSpPr/>
          <p:nvPr/>
        </p:nvCxnSpPr>
        <p:spPr>
          <a:xfrm>
            <a:off x="3302000" y="458670"/>
            <a:ext cx="0" cy="594066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856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</Words>
  <Application>Microsoft Office PowerPoint</Application>
  <PresentationFormat>A4-Papier (210x297 mm)</PresentationFormat>
  <Paragraphs>52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Die energetische Bewertung Ihrer Heizungsanlage</vt:lpstr>
      <vt:lpstr>PowerPoint-Präsentation</vt:lpstr>
    </vt:vector>
  </TitlesOfParts>
  <Company>FHG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IFAM</dc:creator>
  <cp:lastModifiedBy>ifam</cp:lastModifiedBy>
  <cp:revision>104</cp:revision>
  <cp:lastPrinted>2016-03-31T12:07:14Z</cp:lastPrinted>
  <dcterms:created xsi:type="dcterms:W3CDTF">2016-03-01T08:51:44Z</dcterms:created>
  <dcterms:modified xsi:type="dcterms:W3CDTF">2016-03-31T15:19:05Z</dcterms:modified>
</cp:coreProperties>
</file>